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B0E62-1C0D-40A8-9421-148AEC799107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6CFB2-2259-4A2D-BCD2-2292DF459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7872AA-A2CF-4222-AF2B-94DD426D976B}" type="slidenum">
              <a:rPr lang="de-DE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37F8E-DFD9-4A2E-BF0A-7381D046E6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328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4798-9B90-4D93-B9FA-F4CBD5DBE2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6283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5750" y="1257300"/>
            <a:ext cx="2076450" cy="48688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3225" y="1257300"/>
            <a:ext cx="6080125" cy="48688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8D4B-272E-4F9E-BF95-143CDF63E1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809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43C2-EA5C-4B9F-BDCA-69901C863A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49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2984-4FB6-4D0D-9950-D9150A6EEC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9042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5B7C-DA55-4BF3-95C1-9B3BE75539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4954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854FA-88DA-44BA-A838-29AE2036C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656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B6D8-575E-4B25-B627-FA2AC47B29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2700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779A-509F-4D1B-B5F1-30181D01D4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744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CA2C-BB4A-4ADB-AC11-0570235711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318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FFBE-3405-4DD7-A93B-2DA63C0020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4072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7" name="Rectangle 10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1257300"/>
            <a:ext cx="8308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8188" y="6381750"/>
            <a:ext cx="476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 sz="1000" b="1">
                <a:solidFill>
                  <a:srgbClr val="006600"/>
                </a:solidFill>
                <a:latin typeface="Arial Unicode MS" pitchFamily="34" charset="-128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fld id="{EA8617DB-B9DA-450D-AFBD-72DE34F66FE9}" type="slidenum">
              <a:rPr lang="de-DE"/>
              <a:pPr algn="ctr" fontAlgn="base"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1908175" y="6308725"/>
            <a:ext cx="5329238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b="1">
                <a:solidFill>
                  <a:srgbClr val="006600"/>
                </a:solidFill>
                <a:latin typeface="Arial Unicode MS" pitchFamily="34" charset="-128"/>
              </a:rPr>
              <a:t>Zuhören. Begleiten. Helfen.</a:t>
            </a:r>
          </a:p>
        </p:txBody>
      </p:sp>
      <p:grpSp>
        <p:nvGrpSpPr>
          <p:cNvPr id="1031" name="Group 18"/>
          <p:cNvGrpSpPr>
            <a:grpSpLocks/>
          </p:cNvGrpSpPr>
          <p:nvPr userDrawn="1"/>
        </p:nvGrpSpPr>
        <p:grpSpPr bwMode="auto">
          <a:xfrm>
            <a:off x="403225" y="2201863"/>
            <a:ext cx="8305800" cy="3743325"/>
            <a:chOff x="254" y="1387"/>
            <a:chExt cx="5232" cy="2358"/>
          </a:xfrm>
        </p:grpSpPr>
        <p:sp>
          <p:nvSpPr>
            <p:cNvPr id="1033" name="Rectangle 16"/>
            <p:cNvSpPr>
              <a:spLocks noChangeArrowheads="1"/>
            </p:cNvSpPr>
            <p:nvPr userDrawn="1"/>
          </p:nvSpPr>
          <p:spPr bwMode="auto">
            <a:xfrm>
              <a:off x="254" y="1387"/>
              <a:ext cx="5232" cy="235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600">
                <a:solidFill>
                  <a:srgbClr val="000000"/>
                </a:solidFill>
              </a:endParaRPr>
            </a:p>
          </p:txBody>
        </p:sp>
        <p:sp>
          <p:nvSpPr>
            <p:cNvPr id="1034" name="Line 17"/>
            <p:cNvSpPr>
              <a:spLocks noChangeShapeType="1"/>
            </p:cNvSpPr>
            <p:nvPr userDrawn="1"/>
          </p:nvSpPr>
          <p:spPr bwMode="auto">
            <a:xfrm>
              <a:off x="2880" y="1404"/>
              <a:ext cx="0" cy="2335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600">
                <a:solidFill>
                  <a:srgbClr val="000000"/>
                </a:solidFill>
              </a:endParaRPr>
            </a:p>
          </p:txBody>
        </p:sp>
      </p:grpSp>
      <p:pic>
        <p:nvPicPr>
          <p:cNvPr id="1032" name="Picture 23" descr="LOGO_BKG_4c-white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27F55"/>
              </a:clrFrom>
              <a:clrTo>
                <a:srgbClr val="027F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22263"/>
            <a:ext cx="35941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5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3D2460-32D9-4D5F-BEDB-6145D28FCE2A}" type="slidenum">
              <a:rPr lang="de-DE" sz="1000" smtClean="0">
                <a:solidFill>
                  <a:srgbClr val="006600"/>
                </a:solidFill>
                <a:latin typeface="Arial Unicode MS" pitchFamily="34" charset="-128"/>
              </a:rPr>
              <a:pPr eaLnBrk="1" hangingPunct="1"/>
              <a:t>1</a:t>
            </a:fld>
            <a:endParaRPr lang="de-DE" sz="1000">
              <a:solidFill>
                <a:srgbClr val="006600"/>
              </a:solidFill>
              <a:latin typeface="Arial Unicode MS" pitchFamily="34" charset="-128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303040"/>
            <a:ext cx="8308975" cy="685800"/>
          </a:xfrm>
        </p:spPr>
        <p:txBody>
          <a:bodyPr/>
          <a:lstStyle/>
          <a:p>
            <a:pPr eaLnBrk="1" hangingPunct="1"/>
            <a:r>
              <a:rPr lang="de-DE" dirty="0"/>
              <a:t>Mit dem Stiftungsprojekt „Gemeinsam Stark“ wollen wir die Fort- und Weiterbildung der Selbsthilfegruppen-Leiter/innen weiterentwickeln</a:t>
            </a:r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401638" y="2204864"/>
            <a:ext cx="8308975" cy="931863"/>
            <a:chOff x="253" y="1386"/>
            <a:chExt cx="5234" cy="617"/>
          </a:xfrm>
        </p:grpSpPr>
        <p:sp>
          <p:nvSpPr>
            <p:cNvPr id="14350" name="Rectangle 4"/>
            <p:cNvSpPr>
              <a:spLocks noChangeArrowheads="1"/>
            </p:cNvSpPr>
            <p:nvPr/>
          </p:nvSpPr>
          <p:spPr bwMode="auto">
            <a:xfrm>
              <a:off x="253" y="1386"/>
              <a:ext cx="813" cy="61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72000" tIns="72000" rIns="72000" bIns="72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>
                  <a:solidFill>
                    <a:srgbClr val="FFFFFF"/>
                  </a:solidFill>
                </a:rPr>
                <a:t>Was ist unser Ziel?</a:t>
              </a:r>
            </a:p>
          </p:txBody>
        </p:sp>
        <p:sp>
          <p:nvSpPr>
            <p:cNvPr id="14351" name="Rectangle 5"/>
            <p:cNvSpPr>
              <a:spLocks noChangeArrowheads="1"/>
            </p:cNvSpPr>
            <p:nvPr/>
          </p:nvSpPr>
          <p:spPr bwMode="auto">
            <a:xfrm>
              <a:off x="1116" y="1386"/>
              <a:ext cx="4371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72000" rIns="0" bIns="0"/>
            <a:lstStyle/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dirty="0">
                  <a:solidFill>
                    <a:srgbClr val="000000"/>
                  </a:solidFill>
                </a:rPr>
                <a:t>Inhaltliche und strukturelle</a:t>
              </a:r>
              <a:r>
                <a:rPr lang="de-DE" sz="1100" b="1" dirty="0">
                  <a:solidFill>
                    <a:srgbClr val="000000"/>
                  </a:solidFill>
                </a:rPr>
                <a:t> Erweiterung der Fort- und Weiterbildung von Selbsthilfegruppenleiter/innen</a:t>
              </a:r>
              <a:endParaRPr lang="de-DE" sz="1100" dirty="0">
                <a:solidFill>
                  <a:srgbClr val="000000"/>
                </a:solidFill>
              </a:endParaRP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Unterstützung </a:t>
              </a:r>
              <a:r>
                <a:rPr lang="de-DE" sz="1100" dirty="0">
                  <a:solidFill>
                    <a:srgbClr val="000000"/>
                  </a:solidFill>
                </a:rPr>
                <a:t>der Selbsthilfe</a:t>
              </a:r>
              <a:r>
                <a:rPr lang="de-DE" sz="1100" b="1" dirty="0">
                  <a:solidFill>
                    <a:srgbClr val="000000"/>
                  </a:solidFill>
                </a:rPr>
                <a:t> auf qualitativ höchstem Niveau </a:t>
              </a: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dirty="0">
                  <a:solidFill>
                    <a:srgbClr val="000000"/>
                  </a:solidFill>
                </a:rPr>
                <a:t>Entwicklung eines </a:t>
              </a:r>
              <a:r>
                <a:rPr lang="de-DE" sz="1100" b="1" dirty="0">
                  <a:solidFill>
                    <a:srgbClr val="000000"/>
                  </a:solidFill>
                </a:rPr>
                <a:t>digitalen </a:t>
              </a:r>
              <a:r>
                <a:rPr lang="de-DE" sz="1100" b="1">
                  <a:solidFill>
                    <a:srgbClr val="000000"/>
                  </a:solidFill>
                </a:rPr>
                <a:t>Informationsangebotes </a:t>
              </a:r>
              <a:endParaRPr lang="de-DE" sz="11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401638" y="3222427"/>
            <a:ext cx="8308975" cy="782637"/>
            <a:chOff x="253" y="2047"/>
            <a:chExt cx="5234" cy="523"/>
          </a:xfrm>
        </p:grpSpPr>
        <p:sp>
          <p:nvSpPr>
            <p:cNvPr id="14348" name="Rectangle 7"/>
            <p:cNvSpPr>
              <a:spLocks noChangeArrowheads="1"/>
            </p:cNvSpPr>
            <p:nvPr/>
          </p:nvSpPr>
          <p:spPr bwMode="auto">
            <a:xfrm>
              <a:off x="253" y="2047"/>
              <a:ext cx="813" cy="52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72000" tIns="72000" rIns="72000" bIns="72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>
                  <a:solidFill>
                    <a:srgbClr val="FFFFFF"/>
                  </a:solidFill>
                </a:rPr>
                <a:t>Was wird mit Ihrem Engagement bewegt?</a:t>
              </a:r>
            </a:p>
          </p:txBody>
        </p:sp>
        <p:sp>
          <p:nvSpPr>
            <p:cNvPr id="14349" name="Rectangle 5"/>
            <p:cNvSpPr>
              <a:spLocks noChangeArrowheads="1"/>
            </p:cNvSpPr>
            <p:nvPr/>
          </p:nvSpPr>
          <p:spPr bwMode="auto">
            <a:xfrm>
              <a:off x="1116" y="2047"/>
              <a:ext cx="437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72000" rIns="0" bIns="0"/>
            <a:lstStyle/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Projektkoordination </a:t>
              </a:r>
              <a:r>
                <a:rPr lang="de-DE" sz="1100" dirty="0">
                  <a:solidFill>
                    <a:srgbClr val="000000"/>
                  </a:solidFill>
                </a:rPr>
                <a:t>für die „Fort- und Weiterbildung“</a:t>
              </a:r>
              <a:r>
                <a:rPr lang="de-DE" sz="1100" b="1" dirty="0">
                  <a:solidFill>
                    <a:srgbClr val="000000"/>
                  </a:solidFill>
                </a:rPr>
                <a:t> </a:t>
              </a:r>
              <a:r>
                <a:rPr lang="de-DE" sz="1100" dirty="0">
                  <a:solidFill>
                    <a:srgbClr val="000000"/>
                  </a:solidFill>
                </a:rPr>
                <a:t>der Selbsthilfegruppen – Professionalisierung und Einbindung in das Qualitätsmanagement der BKG</a:t>
              </a: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Entwicklung von Standards</a:t>
              </a:r>
              <a:r>
                <a:rPr lang="de-DE" sz="1100" dirty="0">
                  <a:solidFill>
                    <a:srgbClr val="000000"/>
                  </a:solidFill>
                </a:rPr>
                <a:t> für die „Fort- und Weiterbildung“</a:t>
              </a: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5.000 Betroffene</a:t>
              </a:r>
              <a:r>
                <a:rPr lang="de-DE" sz="1100" dirty="0">
                  <a:solidFill>
                    <a:srgbClr val="000000"/>
                  </a:solidFill>
                </a:rPr>
                <a:t> in den Selbsthilfegruppen profitieren von geschulten SHG-Leiter/innen</a:t>
              </a:r>
            </a:p>
          </p:txBody>
        </p:sp>
      </p:grpSp>
      <p:grpSp>
        <p:nvGrpSpPr>
          <p:cNvPr id="14342" name="Group 9"/>
          <p:cNvGrpSpPr>
            <a:grpSpLocks/>
          </p:cNvGrpSpPr>
          <p:nvPr/>
        </p:nvGrpSpPr>
        <p:grpSpPr bwMode="auto">
          <a:xfrm>
            <a:off x="401638" y="4082901"/>
            <a:ext cx="8308975" cy="930275"/>
            <a:chOff x="253" y="2606"/>
            <a:chExt cx="5234" cy="634"/>
          </a:xfrm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53" y="2606"/>
              <a:ext cx="813" cy="63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72000" tIns="72000" rIns="72000" bIns="72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 dirty="0">
                  <a:solidFill>
                    <a:srgbClr val="FFFFFF"/>
                  </a:solidFill>
                </a:rPr>
                <a:t>Wofür konkret werden Fördermittel genutzt?</a:t>
              </a:r>
            </a:p>
          </p:txBody>
        </p:sp>
        <p:sp>
          <p:nvSpPr>
            <p:cNvPr id="14347" name="Rectangle 5"/>
            <p:cNvSpPr>
              <a:spLocks noChangeArrowheads="1"/>
            </p:cNvSpPr>
            <p:nvPr/>
          </p:nvSpPr>
          <p:spPr bwMode="auto">
            <a:xfrm>
              <a:off x="1116" y="2606"/>
              <a:ext cx="437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72000" rIns="0" bIns="0"/>
            <a:lstStyle/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Schaffung einer Stelle Projektkoordination </a:t>
              </a:r>
              <a:r>
                <a:rPr lang="de-DE" sz="1100" dirty="0">
                  <a:solidFill>
                    <a:srgbClr val="000000"/>
                  </a:solidFill>
                </a:rPr>
                <a:t>mit 20 Wochenstunden</a:t>
              </a: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Ausweitung </a:t>
              </a:r>
              <a:r>
                <a:rPr lang="de-DE" sz="1100" dirty="0">
                  <a:solidFill>
                    <a:srgbClr val="000000"/>
                  </a:solidFill>
                </a:rPr>
                <a:t>bestehender Angebote</a:t>
              </a:r>
              <a:r>
                <a:rPr lang="de-DE" sz="1100" b="1" dirty="0">
                  <a:solidFill>
                    <a:srgbClr val="000000"/>
                  </a:solidFill>
                </a:rPr>
                <a:t>, Entwicklung neuer Angebote </a:t>
              </a:r>
              <a:r>
                <a:rPr lang="de-DE" sz="1100" dirty="0">
                  <a:solidFill>
                    <a:srgbClr val="000000"/>
                  </a:solidFill>
                </a:rPr>
                <a:t>in der Fort- und Weiterbildung</a:t>
              </a:r>
            </a:p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 dirty="0">
                  <a:solidFill>
                    <a:srgbClr val="000000"/>
                  </a:solidFill>
                </a:rPr>
                <a:t>Entwicklung von Onlineangeboten </a:t>
              </a:r>
              <a:r>
                <a:rPr lang="de-DE" sz="1100" dirty="0">
                  <a:solidFill>
                    <a:srgbClr val="000000"/>
                  </a:solidFill>
                </a:rPr>
                <a:t>für die Selbsthilfearbeit der BKG</a:t>
              </a:r>
            </a:p>
          </p:txBody>
        </p:sp>
      </p:grpSp>
      <p:grpSp>
        <p:nvGrpSpPr>
          <p:cNvPr id="14343" name="Group 12"/>
          <p:cNvGrpSpPr>
            <a:grpSpLocks/>
          </p:cNvGrpSpPr>
          <p:nvPr/>
        </p:nvGrpSpPr>
        <p:grpSpPr bwMode="auto">
          <a:xfrm>
            <a:off x="401638" y="5105300"/>
            <a:ext cx="8308975" cy="915988"/>
            <a:chOff x="253" y="3280"/>
            <a:chExt cx="5234" cy="464"/>
          </a:xfrm>
        </p:grpSpPr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253" y="3280"/>
              <a:ext cx="813" cy="46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72000" tIns="72000" rIns="72000" bIns="72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>
                  <a:solidFill>
                    <a:srgbClr val="FFFFFF"/>
                  </a:solidFill>
                </a:rPr>
                <a:t>Welche Summe wird insgesamt benötigt?</a:t>
              </a:r>
            </a:p>
          </p:txBody>
        </p:sp>
        <p:sp>
          <p:nvSpPr>
            <p:cNvPr id="14345" name="Rectangle 5"/>
            <p:cNvSpPr>
              <a:spLocks noChangeArrowheads="1"/>
            </p:cNvSpPr>
            <p:nvPr/>
          </p:nvSpPr>
          <p:spPr bwMode="auto">
            <a:xfrm>
              <a:off x="1116" y="3280"/>
              <a:ext cx="4371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72000" rIns="0" bIns="0"/>
            <a:lstStyle/>
            <a:p>
              <a:pPr marL="282575" indent="-282575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79432"/>
                </a:buClr>
                <a:buFont typeface="Wingdings" pitchFamily="2" charset="2"/>
                <a:buChar char="§"/>
              </a:pPr>
              <a:r>
                <a:rPr lang="de-DE" sz="1100" b="1">
                  <a:solidFill>
                    <a:srgbClr val="000000"/>
                  </a:solidFill>
                </a:rPr>
                <a:t>Jährliche Förderung von 150.000 Euro </a:t>
              </a:r>
              <a:r>
                <a:rPr lang="de-DE" sz="1100">
                  <a:solidFill>
                    <a:srgbClr val="000000"/>
                  </a:solidFill>
                </a:rPr>
                <a:t>für Projektkoordination und Umsetzung des neu entwickelten Fort- und Weiterbildungskonzeptes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4214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Times New Roman</vt:lpstr>
      <vt:lpstr>Wingdings</vt:lpstr>
      <vt:lpstr>1_Standarddesign</vt:lpstr>
      <vt:lpstr>Mit dem Stiftungsprojekt „Gemeinsam Stark“ wollen wir die Fort- und Weiterbildung der Selbsthilfegruppen-Leiter/innen weiterentwickeln</vt:lpstr>
    </vt:vector>
  </TitlesOfParts>
  <Company>Bayerische Krebsgesellschaft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dem Förderprojekt „Gemeinsam Stark“ wollen wir die Fort- und Weiterbildung der Selbsthilfegruppen-Leiter/innen weiterentwickeln</dc:title>
  <dc:creator>Claudia Zimmermann</dc:creator>
  <cp:lastModifiedBy>Claudia Zimmermann</cp:lastModifiedBy>
  <cp:revision>3</cp:revision>
  <dcterms:created xsi:type="dcterms:W3CDTF">2016-11-25T08:40:36Z</dcterms:created>
  <dcterms:modified xsi:type="dcterms:W3CDTF">2020-07-09T16:29:19Z</dcterms:modified>
</cp:coreProperties>
</file>